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372" r:id="rId2"/>
    <p:sldId id="426" r:id="rId3"/>
    <p:sldId id="262" r:id="rId4"/>
    <p:sldId id="265" r:id="rId5"/>
    <p:sldId id="552" r:id="rId6"/>
    <p:sldId id="553" r:id="rId7"/>
    <p:sldId id="520" r:id="rId8"/>
    <p:sldId id="37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8900"/>
    <a:srgbClr val="FF9900"/>
    <a:srgbClr val="C0000B"/>
    <a:srgbClr val="F6F39A"/>
    <a:srgbClr val="979796"/>
    <a:srgbClr val="00578B"/>
    <a:srgbClr val="FFFFFF"/>
    <a:srgbClr val="FF9966"/>
    <a:srgbClr val="76467A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88934" autoAdjust="0"/>
  </p:normalViewPr>
  <p:slideViewPr>
    <p:cSldViewPr snapToGrid="0">
      <p:cViewPr varScale="1">
        <p:scale>
          <a:sx n="56" d="100"/>
          <a:sy n="56" d="100"/>
        </p:scale>
        <p:origin x="1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25T20:15:05.2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5" units="cm"/>
      <inkml:brushProperty name="height" value="0.055" units="cm"/>
    </inkml:brush>
  </inkml:definitions>
  <iact:action type="add" startTime="31035">
    <iact:property name="dataType"/>
    <iact:actionData xml:id="d0">
      <inkml:trace xmlns:inkml="http://www.w3.org/2003/InkML" xml:id="stk0" contextRef="#ctx0" brushRef="#br0">9795 7103 0,'25'26'45,"26"-1"-40,0 0 0,50-25 9,-50 26 9,51-1-20,-52-25 1,52 25 20,-51-25-21,25 0 0,25 26 22,26-1-22,-51-25 0,26 0 23,-52 0-23,1 0 0,0 0 22,0 26-23,25-26 27,-51 0-26,1 0 0,100 25 84,-75-25-83,0 0-1,50 0 22,-50 0-22,0 25 0,25-25 6,-25 26 7,0-26-12,-1 0-2,26 50 8,-25-50 5,0 0-12,0 0 1,-1 0 21,1 0-20,0 0-2,-26 0 20,26 0-19,0 0-2,0 0 23,50 0-21,-50 0-1,50 0 22,-75 0-10,-1 0-12,0 0 26,1 0-27,-1 0 2,77 26 21,-77-26-23,77 0 15,-52 0-14,1 0 5,0 25 8,0-25-12,-1 0-3,1 0 25,25 0-23,-50 0 0,-1 0 38,51 0-37,26 0 24,-1 0-24,-50 0 7,25 0 21,-51 0-1,51 51 63,26 50-94</inkml:trace>
    </iact:actionData>
  </iact:action>
  <iact:action type="add" startTime="33767">
    <iact:property name="dataType"/>
    <iact:actionData xml:id="d1">
      <inkml:trace xmlns:inkml="http://www.w3.org/2003/InkML" xml:id="stk1" contextRef="#ctx0" brushRef="#br1">8983 12506 0,'51'-76'63,"253"-279"-61,254-178 27,51 51-26,-329 305 10,-52 25-8,-50 101-2,-102-25 20,0 0-19,-51 50 0,1 255 81,75 176-82,26 27 10,0-52 18,0-75-28,-26-179 26,-75-75-26,24-51 41,128-254-40,-51 77-1,25-178 21,0 228-22,-76 76 12,102-50-9,-51 25-2,0 25 20,0-76-20,-77 102 0,1-1 22,25 229 37,77 279-59,-77-203 1,76 305 21,-76-381-21,0 25-2,0-101 23,26 0-21,-51-102-1,-26-25 38,127-178-38,-50-50 0,50-102 21,279-304-21,-202 304 1,354-177 20,-354 406-21,-128 50 1,-25-25 21,-50 76 6,75 406-29,77 431 12,-26-26 17,0-329-28,0-355 10,-25-127 18,279-380-26,76-77 21,-126 102-24,-179 254 11,52 24-10,75-49 25,-202 75-24,-52 0 24</inkml:trace>
    </iact:actionData>
  </iact:action>
  <iact:action type="remove" startTime="40003">
    <iact:property name="style" value="instant"/>
    <iact:actionData xml:id="d2" ref="#d0"/>
  </iact:action>
  <iact:action type="add" startTime="40016">
    <iact:property name="dataType" value="strokeEraser"/>
    <iact:actionData xml:id="d3">
      <inkml:trace xmlns:inkml="http://www.w3.org/2003/InkML" xml:id="stk2" contextRef="#ctx0" brushRef="#br2">24410 12252 0</inkml:trace>
    </iact:actionData>
  </iact:action>
  <iact:action type="remove" startTime="42238">
    <iact:property name="style" value="instant"/>
    <iact:actionData xml:id="d4" ref="#d1"/>
  </iact:action>
  <iact:action type="add" startTime="42240">
    <iact:property name="dataType" value="strokeEraser"/>
    <iact:actionData xml:id="d5">
      <inkml:trace xmlns:inkml="http://www.w3.org/2003/InkML" xml:id="stk3" contextRef="#ctx0" brushRef="#br2">25121 16031 0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F42B7-29D0-431B-84C9-998451FAF8C8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DC2C-B655-4CA6-8FC9-F01C8B907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00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008497-6D9D-44EF-94FD-4CCD4832432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A630C14-9F38-488D-9B4E-B7DEC16193A1}" type="slidenum">
              <a:t>1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8BDA12E-8CEF-4239-B6E5-A495E6C2895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9663" y="812800"/>
            <a:ext cx="5322887" cy="399256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8CCC768-877F-435D-A752-BF304E90C0E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280" y="5078160"/>
            <a:ext cx="6032520" cy="4795560"/>
          </a:xfrm>
        </p:spPr>
        <p:txBody>
          <a:bodyPr vert="horz" compatLnSpc="1">
            <a:spAutoFit/>
          </a:bodyPr>
          <a:lstStyle/>
          <a:p>
            <a:pPr marL="0" lvl="0" indent="0" algn="l">
              <a:spcBef>
                <a:spcPts val="448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>
                <a:solidFill>
                  <a:srgbClr val="000000"/>
                </a:solidFill>
                <a:latin typeface="Times New Roman" pitchFamily="18"/>
              </a:rPr>
              <a:t>Что доделать:</a:t>
            </a:r>
          </a:p>
          <a:p>
            <a:pPr marL="0" lvl="0" indent="0" algn="l">
              <a:spcBef>
                <a:spcPts val="448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>
                <a:solidFill>
                  <a:srgbClr val="000000"/>
                </a:solidFill>
                <a:latin typeface="Times New Roman" pitchFamily="18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028743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008497-6D9D-44EF-94FD-4CCD4832432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A630C14-9F38-488D-9B4E-B7DEC16193A1}" type="slidenum">
              <a:t>2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8BDA12E-8CEF-4239-B6E5-A495E6C2895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9663" y="812800"/>
            <a:ext cx="5322887" cy="399256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8CCC768-877F-435D-A752-BF304E90C0E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280" y="5078160"/>
            <a:ext cx="6032520" cy="4795560"/>
          </a:xfrm>
        </p:spPr>
        <p:txBody>
          <a:bodyPr vert="horz" compatLnSpc="1">
            <a:spAutoFit/>
          </a:bodyPr>
          <a:lstStyle/>
          <a:p>
            <a:pPr marL="0" lvl="0" indent="0" algn="l">
              <a:spcBef>
                <a:spcPts val="448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>
                <a:solidFill>
                  <a:srgbClr val="000000"/>
                </a:solidFill>
                <a:latin typeface="Times New Roman" pitchFamily="18"/>
              </a:rPr>
              <a:t>Что доделать:</a:t>
            </a:r>
          </a:p>
          <a:p>
            <a:pPr marL="0" lvl="0" indent="0" algn="l">
              <a:spcBef>
                <a:spcPts val="448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>
                <a:solidFill>
                  <a:srgbClr val="000000"/>
                </a:solidFill>
                <a:latin typeface="Times New Roman" pitchFamily="18"/>
              </a:rPr>
              <a:t>- промежуточные выводы</a:t>
            </a:r>
          </a:p>
          <a:p>
            <a:pPr marL="0" lvl="0" indent="0" algn="l">
              <a:spcBef>
                <a:spcPts val="448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>
                <a:solidFill>
                  <a:srgbClr val="000000"/>
                </a:solidFill>
                <a:latin typeface="Times New Roman" pitchFamily="18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2153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1E9F82-7417-4EF5-BE6C-9730D7ED102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0225F0C-3F40-4D32-B222-B99AF45C1A2C}" type="slidenum">
              <a:t>3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61853A3-4826-4479-AD33-6CD17BB9797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00F3703-5D5F-430C-817E-2F23419851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zx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699EB-AF7A-4BCD-9D06-FF7D2698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6346"/>
            <a:ext cx="7886700" cy="92695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60E68E-6A7D-49E4-9ADD-E9EF27417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202639"/>
            <a:ext cx="7886699" cy="4552121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000"/>
            </a:lvl1pPr>
            <a:lvl2pPr marL="342900" indent="0">
              <a:lnSpc>
                <a:spcPct val="114000"/>
              </a:lnSpc>
              <a:buNone/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582D6B-E463-40A5-9E28-B9BF5E54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333F-DB3A-47F0-8529-A3F84FAF9E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3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102DE-A8EC-41B5-AF8B-E7018B32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17261"/>
            <a:ext cx="78867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F81F07-CE59-421F-93E0-A7CCFB01E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5164-2EEA-4E41-BE68-F999BADF4288}" type="datetimeFigureOut">
              <a:rPr lang="ru-RU" smtClean="0"/>
              <a:t>26.03.2020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F7679D-77B1-43AC-BC58-710E336C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0F1D97-E865-4CEB-B04C-8162B996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333F-DB3A-47F0-8529-A3F84FAF9E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325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102DE-A8EC-41B5-AF8B-E7018B32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17261"/>
            <a:ext cx="78867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F81F07-CE59-421F-93E0-A7CCFB01E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5164-2EEA-4E41-BE68-F999BADF4288}" type="datetimeFigureOut">
              <a:rPr lang="ru-RU" smtClean="0"/>
              <a:t>26.03.2020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F7679D-77B1-43AC-BC58-710E336C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0F1D97-E865-4CEB-B04C-8162B996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333F-DB3A-47F0-8529-A3F84FAF9E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2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ычный слайд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102DE-A8EC-41B5-AF8B-E7018B32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17261"/>
            <a:ext cx="78867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F81F07-CE59-421F-93E0-A7CCFB01E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5164-2EEA-4E41-BE68-F999BADF4288}" type="datetimeFigureOut">
              <a:rPr lang="ru-RU" smtClean="0"/>
              <a:t>26.03.2020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F7679D-77B1-43AC-BC58-710E336C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0F1D97-E865-4CEB-B04C-8162B996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333F-DB3A-47F0-8529-A3F84FAF9E2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C44CAE1-F4F3-4FBC-84D7-320B694B47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49" y="1202639"/>
            <a:ext cx="7886699" cy="4552121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000"/>
            </a:lvl1pPr>
            <a:lvl2pPr marL="342900" indent="0">
              <a:lnSpc>
                <a:spcPct val="114000"/>
              </a:lnSpc>
              <a:buNone/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1"/>
            <a:r>
              <a:rPr lang="ru-RU"/>
              <a:t>Второй </a:t>
            </a:r>
            <a:r>
              <a:rPr lang="ru-RU" dirty="0"/>
              <a:t>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8171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4EC7D8-5E43-42F6-8E4A-D08AF70D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333F-DB3A-47F0-8529-A3F84FAF9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10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699EB-AF7A-4BCD-9D06-FF7D2698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21309"/>
            <a:ext cx="7886700" cy="1006473"/>
          </a:xfrm>
        </p:spPr>
        <p:txBody>
          <a:bodyPr>
            <a:normAutofit/>
          </a:bodyPr>
          <a:lstStyle>
            <a:lvl1pPr algn="ctr">
              <a:lnSpc>
                <a:spcPct val="114000"/>
              </a:lnSpc>
              <a:defRPr sz="4100" baseline="0">
                <a:solidFill>
                  <a:srgbClr val="08435B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5128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DF0E0-ED3C-49A6-B638-9BD0F7EC9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590"/>
            <a:ext cx="7886700" cy="952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595B68-FE24-447F-A890-519C96EB1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23345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A704AC-48D7-4DFA-ADD9-E78DA68D4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75164-2EEA-4E41-BE68-F999BADF4288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607BA-4116-4390-A70E-B3C1BA25A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CD4EC0-0640-4A08-9FAF-B15FEF67B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E333F-DB3A-47F0-8529-A3F84FAF9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7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9" r:id="rId3"/>
    <p:sldLayoutId id="2147483670" r:id="rId4"/>
    <p:sldLayoutId id="2147483667" r:id="rId5"/>
    <p:sldLayoutId id="214748366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8435B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3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113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w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microsoft.com/office/2011/relationships/inkAction" Target="../ink/inkAction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lomov13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117713D-005A-46A7-9AAE-0D4F4CCEF72A}"/>
              </a:ext>
            </a:extLst>
          </p:cNvPr>
          <p:cNvGrpSpPr/>
          <p:nvPr/>
        </p:nvGrpSpPr>
        <p:grpSpPr>
          <a:xfrm>
            <a:off x="1688522" y="1028294"/>
            <a:ext cx="5081156" cy="1016232"/>
            <a:chOff x="1774808" y="529529"/>
            <a:chExt cx="5199529" cy="103990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733E91F-4C95-4E2C-B2CE-F809F240E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0"/>
            <a:stretch/>
          </p:blipFill>
          <p:spPr>
            <a:xfrm>
              <a:off x="2919268" y="529529"/>
              <a:ext cx="4055069" cy="1039906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граффити&#10;&#10;Автоматически созданное описание">
              <a:extLst>
                <a:ext uri="{FF2B5EF4-FFF2-40B4-BE49-F238E27FC236}">
                  <a16:creationId xmlns:a16="http://schemas.microsoft.com/office/drawing/2014/main" id="{1E1849C9-2BDB-4599-BE18-EC5AB30C9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808" y="537514"/>
              <a:ext cx="958001" cy="1031921"/>
            </a:xfrm>
            <a:prstGeom prst="rect">
              <a:avLst/>
            </a:prstGeom>
          </p:spPr>
        </p:pic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9F2786F-3A3A-43D6-9432-3A52BD1610D7}"/>
              </a:ext>
            </a:extLst>
          </p:cNvPr>
          <p:cNvSpPr txBox="1">
            <a:spLocks/>
          </p:cNvSpPr>
          <p:nvPr/>
        </p:nvSpPr>
        <p:spPr>
          <a:xfrm>
            <a:off x="1233504" y="2554102"/>
            <a:ext cx="6676992" cy="2955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8435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6600" b="1" dirty="0">
                <a:latin typeface="+mn-lt"/>
              </a:rPr>
              <a:t>Биоинженерия</a:t>
            </a:r>
            <a:br>
              <a:rPr lang="ru-RU" sz="6600" b="1" dirty="0">
                <a:latin typeface="+mn-lt"/>
              </a:rPr>
            </a:br>
            <a:r>
              <a:rPr lang="ru-RU" sz="6600" b="1" dirty="0">
                <a:latin typeface="+mn-lt"/>
              </a:rPr>
              <a:t>и </a:t>
            </a:r>
            <a:r>
              <a:rPr lang="ru-RU" sz="6600" b="1" dirty="0" err="1">
                <a:latin typeface="+mn-lt"/>
              </a:rPr>
              <a:t>биоимаджинг</a:t>
            </a:r>
            <a:br>
              <a:rPr lang="en-US" sz="4400" dirty="0">
                <a:latin typeface="Verdana" pitchFamily="34"/>
              </a:rPr>
            </a:br>
            <a:endParaRPr lang="en-US" sz="4400" dirty="0">
              <a:latin typeface="Verdana" pitchFamily="34"/>
            </a:endParaRPr>
          </a:p>
        </p:txBody>
      </p:sp>
      <p:pic>
        <p:nvPicPr>
          <p:cNvPr id="4" name="Видео 3">
            <a:hlinkClick r:id="" action="ppaction://media"/>
            <a:extLst>
              <a:ext uri="{FF2B5EF4-FFF2-40B4-BE49-F238E27FC236}">
                <a16:creationId xmlns:a16="http://schemas.microsoft.com/office/drawing/2014/main" id="{2E42E145-B23E-48F9-9AF2-E6362CE209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73"/>
    </mc:Choice>
    <mc:Fallback xmlns="">
      <p:transition spd="slow" advTm="41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8872A-5DEF-4624-8DDC-596271B184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33504" y="1081612"/>
            <a:ext cx="6676992" cy="2955142"/>
          </a:xfrm>
        </p:spPr>
        <p:txBody>
          <a:bodyPr>
            <a:noAutofit/>
          </a:bodyPr>
          <a:lstStyle/>
          <a:p>
            <a:pPr lvl="0" algn="ctr">
              <a:lnSpc>
                <a:spcPct val="80000"/>
              </a:lnSpc>
            </a:pPr>
            <a:br>
              <a:rPr lang="en-US" sz="4000" dirty="0">
                <a:latin typeface="Verdana" pitchFamily="34"/>
              </a:rPr>
            </a:br>
            <a:r>
              <a:rPr lang="ru-RU" sz="6000" b="1" dirty="0">
                <a:latin typeface="+mn-lt"/>
              </a:rPr>
              <a:t>Биоинженерия</a:t>
            </a:r>
            <a:br>
              <a:rPr lang="ru-RU" sz="6000" b="1" dirty="0">
                <a:latin typeface="+mn-lt"/>
              </a:rPr>
            </a:br>
            <a:r>
              <a:rPr lang="ru-RU" sz="6000" b="1" dirty="0">
                <a:latin typeface="+mn-lt"/>
              </a:rPr>
              <a:t>и </a:t>
            </a:r>
            <a:r>
              <a:rPr lang="ru-RU" sz="6000" b="1" dirty="0" err="1">
                <a:latin typeface="+mn-lt"/>
              </a:rPr>
              <a:t>биоимаджинг</a:t>
            </a:r>
            <a:br>
              <a:rPr lang="en-US" sz="4000" dirty="0">
                <a:latin typeface="Verdana" pitchFamily="34"/>
              </a:rPr>
            </a:br>
            <a:endParaRPr lang="en-US" sz="4000" dirty="0">
              <a:latin typeface="Verdana" pitchFamily="34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79E679-8106-4673-9EF0-F777520A67D6}"/>
              </a:ext>
            </a:extLst>
          </p:cNvPr>
          <p:cNvSpPr/>
          <p:nvPr/>
        </p:nvSpPr>
        <p:spPr>
          <a:xfrm>
            <a:off x="0" y="4494206"/>
            <a:ext cx="9144000" cy="2374960"/>
          </a:xfrm>
          <a:prstGeom prst="rect">
            <a:avLst/>
          </a:prstGeom>
          <a:solidFill>
            <a:srgbClr val="275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C216BC0-8A95-431C-A05A-E544E9DFB72F}"/>
              </a:ext>
            </a:extLst>
          </p:cNvPr>
          <p:cNvSpPr txBox="1">
            <a:spLocks/>
          </p:cNvSpPr>
          <p:nvPr/>
        </p:nvSpPr>
        <p:spPr>
          <a:xfrm>
            <a:off x="452755" y="4635796"/>
            <a:ext cx="8425431" cy="163432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400" dirty="0">
              <a:solidFill>
                <a:srgbClr val="FFFFCC"/>
              </a:solidFill>
            </a:endParaRPr>
          </a:p>
          <a:p>
            <a:pPr algn="ctr"/>
            <a:r>
              <a:rPr lang="ru-RU" sz="4400" b="1" dirty="0">
                <a:solidFill>
                  <a:srgbClr val="FFFFCC"/>
                </a:solidFill>
              </a:rPr>
              <a:t>Редактирование генома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B8E4430-594A-496F-A137-6F29271CDF41}"/>
              </a:ext>
            </a:extLst>
          </p:cNvPr>
          <p:cNvGrpSpPr/>
          <p:nvPr/>
        </p:nvGrpSpPr>
        <p:grpSpPr>
          <a:xfrm>
            <a:off x="309690" y="311320"/>
            <a:ext cx="4636383" cy="927277"/>
            <a:chOff x="1774808" y="529529"/>
            <a:chExt cx="5199529" cy="103990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CA688EE-3EDC-43FF-82E3-612426860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0"/>
            <a:stretch/>
          </p:blipFill>
          <p:spPr>
            <a:xfrm>
              <a:off x="2919268" y="529529"/>
              <a:ext cx="4055069" cy="1039906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граффити&#10;&#10;Автоматически созданное описание">
              <a:extLst>
                <a:ext uri="{FF2B5EF4-FFF2-40B4-BE49-F238E27FC236}">
                  <a16:creationId xmlns:a16="http://schemas.microsoft.com/office/drawing/2014/main" id="{7095A67A-22B9-44C4-9466-2762D1829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808" y="537514"/>
              <a:ext cx="958001" cy="1031921"/>
            </a:xfrm>
            <a:prstGeom prst="rect">
              <a:avLst/>
            </a:prstGeom>
          </p:spPr>
        </p:pic>
      </p:grp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964A1FFB-E4E9-4D5E-A512-327965E5D5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8"/>
    </mc:Choice>
    <mc:Fallback xmlns="">
      <p:transition spd="slow" advTm="10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30F5B2E-C233-4194-9B1A-387D5C26E4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136" y="3121987"/>
            <a:ext cx="3908389" cy="1531620"/>
          </a:xfrm>
        </p:spPr>
        <p:txBody>
          <a:bodyPr anchor="ctr">
            <a:normAutofit/>
          </a:bodyPr>
          <a:lstStyle/>
          <a:p>
            <a:pPr lvl="0">
              <a:lnSpc>
                <a:spcPct val="150000"/>
              </a:lnSpc>
            </a:pPr>
            <a:r>
              <a:rPr lang="zxx-none" sz="2800" dirty="0">
                <a:solidFill>
                  <a:srgbClr val="02525E"/>
                </a:solidFill>
              </a:rPr>
              <a:t>vk.com/lomov13</a:t>
            </a:r>
          </a:p>
          <a:p>
            <a:pPr lvl="0">
              <a:lnSpc>
                <a:spcPct val="150000"/>
              </a:lnSpc>
            </a:pPr>
            <a:r>
              <a:rPr lang="en-US" sz="2800">
                <a:solidFill>
                  <a:srgbClr val="02525E"/>
                </a:solidFill>
              </a:rPr>
              <a:t>l</a:t>
            </a:r>
            <a:r>
              <a:rPr lang="zxx-none" sz="2800">
                <a:solidFill>
                  <a:srgbClr val="02525E"/>
                </a:solidFill>
              </a:rPr>
              <a:t>omov13</a:t>
            </a:r>
            <a:r>
              <a:rPr lang="en-US" sz="2800">
                <a:solidFill>
                  <a:srgbClr val="02525E"/>
                </a:solidFill>
              </a:rPr>
              <a:t>@gmail.com</a:t>
            </a:r>
            <a:endParaRPr lang="zxx-none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9076F-5347-474C-8DAE-3E1792BD168B}"/>
              </a:ext>
            </a:extLst>
          </p:cNvPr>
          <p:cNvSpPr txBox="1"/>
          <p:nvPr/>
        </p:nvSpPr>
        <p:spPr>
          <a:xfrm>
            <a:off x="1393939" y="1792440"/>
            <a:ext cx="6200626" cy="820201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="ctr" compatLnSpc="0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zxx-none" sz="3810" b="1">
                <a:solidFill>
                  <a:srgbClr val="1C1C1C"/>
                </a:solidFill>
                <a:latin typeface="PT Astra Sans" pitchFamily="34"/>
                <a:ea typeface="Andale Sans UI" pitchFamily="2"/>
                <a:cs typeface="Tahoma" pitchFamily="2"/>
              </a:rPr>
              <a:t>Николай Андреевич Ломов</a:t>
            </a:r>
            <a:endParaRPr lang="zxx-none" sz="3810" b="1" dirty="0">
              <a:solidFill>
                <a:srgbClr val="1C1C1C"/>
              </a:solidFill>
              <a:latin typeface="PT Astra Sans" pitchFamily="34"/>
              <a:ea typeface="Andale Sans UI" pitchFamily="2"/>
              <a:cs typeface="Tahoma" pitchFamily="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8E6983-0073-4B9F-B0BF-EEBB25847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-943" r="10428" b="16226"/>
          <a:stretch/>
        </p:blipFill>
        <p:spPr bwMode="auto">
          <a:xfrm>
            <a:off x="1522723" y="2907039"/>
            <a:ext cx="1425948" cy="17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Видео 7">
            <a:hlinkClick r:id="" action="ppaction://media"/>
            <a:extLst>
              <a:ext uri="{FF2B5EF4-FFF2-40B4-BE49-F238E27FC236}">
                <a16:creationId xmlns:a16="http://schemas.microsoft.com/office/drawing/2014/main" id="{80B1577B-5F20-45E2-9102-0463E2DDB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8762" y="2923073"/>
            <a:ext cx="2285999" cy="17145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63CE8D0-5F55-45B1-B1AB-77D91587E87C}"/>
              </a:ext>
            </a:extLst>
          </p:cNvPr>
          <p:cNvGrpSpPr/>
          <p:nvPr/>
        </p:nvGrpSpPr>
        <p:grpSpPr>
          <a:xfrm>
            <a:off x="309690" y="311320"/>
            <a:ext cx="4636383" cy="927277"/>
            <a:chOff x="1774808" y="529529"/>
            <a:chExt cx="5199529" cy="103990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67F2C01B-D19C-44D8-B519-8A400D9A6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0"/>
            <a:stretch/>
          </p:blipFill>
          <p:spPr>
            <a:xfrm>
              <a:off x="2919268" y="529529"/>
              <a:ext cx="4055069" cy="1039906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граффити&#10;&#10;Автоматически созданное описание">
              <a:extLst>
                <a:ext uri="{FF2B5EF4-FFF2-40B4-BE49-F238E27FC236}">
                  <a16:creationId xmlns:a16="http://schemas.microsoft.com/office/drawing/2014/main" id="{584B4C15-B64F-43A4-A02A-8E0E94DD6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808" y="537514"/>
              <a:ext cx="958001" cy="103192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13"/>
    </mc:Choice>
    <mc:Fallback xmlns="">
      <p:transition spd="slow" advTm="5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2"/>
          <p:cNvSpPr txBox="1"/>
          <p:nvPr/>
        </p:nvSpPr>
        <p:spPr>
          <a:xfrm>
            <a:off x="628474" y="1342824"/>
            <a:ext cx="8228763" cy="500976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97967">
              <a:lnSpc>
                <a:spcPct val="115000"/>
              </a:lnSpc>
              <a:spcAft>
                <a:spcPts val="1285"/>
              </a:spcAft>
              <a:buClr>
                <a:srgbClr val="000000"/>
              </a:buClr>
              <a:buSzPct val="45000"/>
            </a:pPr>
            <a:r>
              <a:rPr lang="zxx" sz="2000" spc="-1" dirty="0">
                <a:latin typeface="PT Astra Sans"/>
              </a:rPr>
              <a:t>1</a:t>
            </a:r>
            <a:r>
              <a:rPr lang="zxx" sz="2000" spc="-1">
                <a:latin typeface="PT Astra Sans"/>
              </a:rPr>
              <a:t>. </a:t>
            </a:r>
            <a:r>
              <a:rPr lang="ru-RU" sz="2000" spc="-1">
                <a:latin typeface="PT Astra Sans"/>
              </a:rPr>
              <a:t>Типы редактирования генома</a:t>
            </a:r>
            <a:endParaRPr lang="zxx" sz="2000" spc="-1" dirty="0">
              <a:latin typeface="Arial"/>
            </a:endParaRPr>
          </a:p>
          <a:p>
            <a:pPr marL="97967">
              <a:lnSpc>
                <a:spcPct val="115000"/>
              </a:lnSpc>
              <a:spcAft>
                <a:spcPts val="1285"/>
              </a:spcAft>
              <a:buClr>
                <a:srgbClr val="000000"/>
              </a:buClr>
              <a:buSzPct val="45000"/>
            </a:pPr>
            <a:r>
              <a:rPr lang="zxx" sz="2000" spc="-1" dirty="0">
                <a:latin typeface="PT Astra Sans"/>
              </a:rPr>
              <a:t>2</a:t>
            </a:r>
            <a:r>
              <a:rPr lang="zxx" sz="2000" spc="-1">
                <a:latin typeface="PT Astra Sans"/>
              </a:rPr>
              <a:t>.</a:t>
            </a:r>
            <a:r>
              <a:rPr lang="ru-RU" sz="2000" spc="-1">
                <a:latin typeface="PT Astra Sans"/>
              </a:rPr>
              <a:t> Вирусные векторы. Лентивирусы, аденоассоциированные вирусы.</a:t>
            </a:r>
            <a:endParaRPr lang="ru-RU" sz="2000" spc="-1" dirty="0">
              <a:latin typeface="PT Astra Sans"/>
            </a:endParaRPr>
          </a:p>
          <a:p>
            <a:pPr marL="97967">
              <a:lnSpc>
                <a:spcPct val="115000"/>
              </a:lnSpc>
              <a:spcAft>
                <a:spcPts val="1285"/>
              </a:spcAft>
              <a:buClr>
                <a:srgbClr val="000000"/>
              </a:buClr>
              <a:buSzPct val="45000"/>
            </a:pPr>
            <a:r>
              <a:rPr lang="ru-RU" sz="2000" spc="-1" dirty="0">
                <a:latin typeface="PT Astra Sans"/>
              </a:rPr>
              <a:t>3. </a:t>
            </a:r>
            <a:r>
              <a:rPr lang="ru-RU" sz="2000" spc="-1" err="1">
                <a:latin typeface="PT Astra Sans"/>
              </a:rPr>
              <a:t>Бакуловирусная</a:t>
            </a:r>
            <a:r>
              <a:rPr lang="ru-RU" sz="2000" spc="-1">
                <a:latin typeface="PT Astra Sans"/>
              </a:rPr>
              <a:t> система</a:t>
            </a:r>
          </a:p>
          <a:p>
            <a:pPr marL="97967">
              <a:lnSpc>
                <a:spcPct val="115000"/>
              </a:lnSpc>
              <a:spcAft>
                <a:spcPts val="1285"/>
              </a:spcAft>
              <a:buClr>
                <a:srgbClr val="000000"/>
              </a:buClr>
              <a:buSzPct val="45000"/>
            </a:pPr>
            <a:r>
              <a:rPr lang="ru-RU" sz="2000" spc="-1">
                <a:latin typeface="PT Astra Sans"/>
              </a:rPr>
              <a:t>4. Транспозаза </a:t>
            </a:r>
            <a:r>
              <a:rPr lang="en-US" sz="2000" spc="-1">
                <a:latin typeface="PT Astra Sans"/>
              </a:rPr>
              <a:t>Sleeping Beauty</a:t>
            </a:r>
            <a:endParaRPr lang="ru-RU" sz="2000" spc="-1">
              <a:latin typeface="PT Astra Sans"/>
            </a:endParaRPr>
          </a:p>
          <a:p>
            <a:pPr marL="97967">
              <a:lnSpc>
                <a:spcPct val="115000"/>
              </a:lnSpc>
              <a:spcAft>
                <a:spcPts val="1285"/>
              </a:spcAft>
              <a:buClr>
                <a:srgbClr val="000000"/>
              </a:buClr>
              <a:buSzPct val="45000"/>
            </a:pPr>
            <a:r>
              <a:rPr lang="en-US" sz="2000" spc="-1">
                <a:latin typeface="PT Astra Sans"/>
              </a:rPr>
              <a:t>5</a:t>
            </a:r>
            <a:r>
              <a:rPr lang="ru-RU" sz="2000" spc="-1">
                <a:latin typeface="PT Astra Sans"/>
              </a:rPr>
              <a:t>. Программируемые нуклеазы: </a:t>
            </a:r>
            <a:r>
              <a:rPr lang="en-US" sz="2000" spc="-1"/>
              <a:t> ZFN, TALEN, CRISPR/Cas</a:t>
            </a:r>
            <a:endParaRPr lang="ru-RU" sz="2000" spc="-1">
              <a:latin typeface="PT Astra Sans"/>
            </a:endParaRPr>
          </a:p>
          <a:p>
            <a:pPr marL="97967">
              <a:lnSpc>
                <a:spcPct val="115000"/>
              </a:lnSpc>
              <a:spcAft>
                <a:spcPts val="1285"/>
              </a:spcAft>
              <a:buClr>
                <a:srgbClr val="000000"/>
              </a:buClr>
              <a:buSzPct val="45000"/>
            </a:pPr>
            <a:r>
              <a:rPr lang="en-US" sz="2000" spc="-1">
                <a:latin typeface="PT Astra Sans"/>
              </a:rPr>
              <a:t>6</a:t>
            </a:r>
            <a:r>
              <a:rPr lang="ru-RU" sz="2000" spc="-1">
                <a:latin typeface="PT Astra Sans"/>
              </a:rPr>
              <a:t>. Методы оценки эффективности нуклеаз</a:t>
            </a:r>
          </a:p>
          <a:p>
            <a:pPr marL="97967">
              <a:lnSpc>
                <a:spcPct val="115000"/>
              </a:lnSpc>
              <a:spcAft>
                <a:spcPts val="1285"/>
              </a:spcAft>
              <a:buClr>
                <a:srgbClr val="000000"/>
              </a:buClr>
              <a:buSzPct val="45000"/>
            </a:pPr>
            <a:r>
              <a:rPr lang="en-US" sz="2000" spc="-1">
                <a:latin typeface="PT Astra Sans"/>
              </a:rPr>
              <a:t>7</a:t>
            </a:r>
            <a:r>
              <a:rPr lang="ru-RU" sz="2000" spc="-1">
                <a:latin typeface="PT Astra Sans"/>
              </a:rPr>
              <a:t>. Методы поиска клонов с отредактированным геномом</a:t>
            </a:r>
          </a:p>
          <a:p>
            <a:pPr marL="97967">
              <a:lnSpc>
                <a:spcPct val="115000"/>
              </a:lnSpc>
              <a:spcAft>
                <a:spcPts val="1285"/>
              </a:spcAft>
              <a:buClr>
                <a:srgbClr val="000000"/>
              </a:buClr>
              <a:buSzPct val="45000"/>
            </a:pPr>
            <a:r>
              <a:rPr lang="en-US" sz="2000" spc="-1">
                <a:latin typeface="PT Astra Sans"/>
              </a:rPr>
              <a:t>8</a:t>
            </a:r>
            <a:r>
              <a:rPr lang="ru-RU" sz="2000" spc="-1">
                <a:latin typeface="PT Astra Sans"/>
              </a:rPr>
              <a:t>. Методы поиска офф-таргетов</a:t>
            </a:r>
            <a:endParaRPr lang="zxx" sz="2000" spc="-1" dirty="0">
              <a:latin typeface="Arial"/>
            </a:endParaRPr>
          </a:p>
          <a:p>
            <a:pPr marL="97967">
              <a:lnSpc>
                <a:spcPct val="115000"/>
              </a:lnSpc>
              <a:spcAft>
                <a:spcPts val="1285"/>
              </a:spcAft>
              <a:buClr>
                <a:srgbClr val="000000"/>
              </a:buClr>
              <a:buSzPct val="45000"/>
            </a:pPr>
            <a:endParaRPr lang="zxx" sz="2000" spc="-1" dirty="0">
              <a:latin typeface="Arial"/>
            </a:endParaRPr>
          </a:p>
          <a:p>
            <a:pPr marL="97967">
              <a:lnSpc>
                <a:spcPct val="115000"/>
              </a:lnSpc>
              <a:spcAft>
                <a:spcPts val="1285"/>
              </a:spcAft>
              <a:buClr>
                <a:srgbClr val="000000"/>
              </a:buClr>
              <a:buSzPct val="45000"/>
            </a:pPr>
            <a:endParaRPr lang="zxx" sz="2000" spc="-1" dirty="0">
              <a:latin typeface="Arial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08C54A6-4A02-43CA-8869-25C61A8F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-1"/>
              <a:t>О чем лекция</a:t>
            </a:r>
            <a:endParaRPr lang="ru-RU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DF9B64F7-A642-453A-BE35-C6E71048D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5"/>
    </mc:Choice>
    <mc:Fallback xmlns="">
      <p:transition spd="slow" advTm="1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55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7CEF04-C7DD-4335-AEB5-934290B0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Плазмиды для</a:t>
            </a:r>
            <a:r>
              <a:rPr lang="en-US"/>
              <a:t> </a:t>
            </a:r>
            <a:r>
              <a:rPr lang="ru-RU"/>
              <a:t>системы </a:t>
            </a:r>
            <a:r>
              <a:rPr lang="en-US"/>
              <a:t>Bac-to-Bac®</a:t>
            </a:r>
            <a:endParaRPr lang="ru-RU"/>
          </a:p>
        </p:txBody>
      </p:sp>
      <p:pic>
        <p:nvPicPr>
          <p:cNvPr id="6" name="Рисунок 5" descr="Изображение выглядит как счетчик&#10;&#10;Автоматически созданное описание">
            <a:extLst>
              <a:ext uri="{FF2B5EF4-FFF2-40B4-BE49-F238E27FC236}">
                <a16:creationId xmlns:a16="http://schemas.microsoft.com/office/drawing/2014/main" id="{EDADFF11-1CB5-430F-AD98-36D5B4AFA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/>
          <a:stretch/>
        </p:blipFill>
        <p:spPr>
          <a:xfrm>
            <a:off x="-251460" y="1297104"/>
            <a:ext cx="5864502" cy="36233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62DE41-2DF8-42B2-B3FF-5F328B983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/>
          <a:stretch/>
        </p:blipFill>
        <p:spPr>
          <a:xfrm>
            <a:off x="4039790" y="2755009"/>
            <a:ext cx="4829890" cy="37711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E2964B-9B73-4E59-9290-88A48046C707}"/>
              </a:ext>
            </a:extLst>
          </p:cNvPr>
          <p:cNvSpPr txBox="1"/>
          <p:nvPr/>
        </p:nvSpPr>
        <p:spPr>
          <a:xfrm>
            <a:off x="6160771" y="2020049"/>
            <a:ext cx="3291840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ru-RU" sz="1600"/>
              <a:t>Вспомогательная плазмида кодирует транспозазу </a:t>
            </a:r>
            <a:r>
              <a:rPr lang="en-US" sz="1600"/>
              <a:t>Tn7</a:t>
            </a:r>
            <a:r>
              <a:rPr lang="ru-RU" sz="1600"/>
              <a:t>: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19230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205D419-8226-4572-80BF-163DC5E4E1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5252" r="16624"/>
          <a:stretch/>
        </p:blipFill>
        <p:spPr>
          <a:xfrm>
            <a:off x="1417320" y="948690"/>
            <a:ext cx="6206490" cy="484656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96D16EF7-1CCF-41AD-9801-D9F26F2F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4225DB1-B0AF-4C9B-AD9E-A9D7D4F8F96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38899" y="4164299"/>
              <a:ext cx="2" cy="2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4225DB1-B0AF-4C9B-AD9E-A9D7D4F8F9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38899" y="41642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99680882-3F15-47A7-A3B3-3C72D6F22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6"/>
    </mc:Choice>
    <mc:Fallback xmlns="">
      <p:transition spd="slow" advTm="4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51" x="8759825" y="4894263"/>
          <p14:tracePt t="19409" x="8751888" y="4884738"/>
          <p14:tracePt t="19424" x="8613775" y="4721225"/>
          <p14:tracePt t="19440" x="8467725" y="4575175"/>
          <p14:tracePt t="19456" x="8294688" y="4419600"/>
          <p14:tracePt t="19471" x="8175625" y="4329113"/>
          <p14:tracePt t="19487" x="7654925" y="4054475"/>
          <p14:tracePt t="19503" x="7180263" y="3871913"/>
          <p14:tracePt t="19518" x="6805613" y="3779838"/>
          <p14:tracePt t="19534" x="6540500" y="3716338"/>
          <p14:tracePt t="19550" x="6357938" y="3679825"/>
          <p14:tracePt t="19565" x="6192838" y="3625850"/>
          <p14:tracePt t="19580" x="6092825" y="3589338"/>
          <p14:tracePt t="19596" x="6065838" y="3570288"/>
          <p14:tracePt t="19705" x="6056313" y="3570288"/>
          <p14:tracePt t="19721" x="5965825" y="3543300"/>
          <p14:tracePt t="19737" x="5764213" y="3497263"/>
          <p14:tracePt t="19752" x="5718175" y="3460750"/>
          <p14:tracePt t="19768" x="5672138" y="3360738"/>
          <p14:tracePt t="19784" x="5554663" y="3187700"/>
          <p14:tracePt t="19799" x="5362575" y="2986088"/>
          <p14:tracePt t="19815" x="5124450" y="2803525"/>
          <p14:tracePt t="19831" x="4887913" y="2630488"/>
          <p14:tracePt t="19846" x="4713288" y="2474913"/>
          <p14:tracePt t="19862" x="4567238" y="2338388"/>
          <p14:tracePt t="19878" x="4494213" y="2265363"/>
          <p14:tracePt t="19893" x="4467225" y="2236788"/>
          <p14:tracePt t="19909" x="4467225" y="2228850"/>
          <p14:tracePt t="19924" x="4467225" y="2200275"/>
          <p14:tracePt t="19939" x="4467225" y="2163763"/>
          <p14:tracePt t="19957" x="4467225" y="2127250"/>
          <p14:tracePt t="19972" x="4467225" y="2090738"/>
          <p14:tracePt t="19987" x="4448175" y="2054225"/>
          <p14:tracePt t="20002" x="4430713" y="2027238"/>
          <p14:tracePt t="20018" x="4411663" y="2017713"/>
          <p14:tracePt t="20065" x="4403725" y="2009775"/>
          <p14:tracePt t="20081" x="4384675" y="2000250"/>
          <p14:tracePt t="20096" x="4348163" y="1981200"/>
          <p14:tracePt t="20112" x="4311650" y="1973263"/>
          <p14:tracePt t="20127" x="4275138" y="1963738"/>
          <p14:tracePt t="20143" x="4238625" y="1963738"/>
          <p14:tracePt t="20159" x="4202113" y="1963738"/>
          <p14:tracePt t="20174" x="4165600" y="1963738"/>
          <p14:tracePt t="20190" x="4138613" y="1963738"/>
          <p14:tracePt t="20206" x="4102100" y="1963738"/>
          <p14:tracePt t="20221" x="4046538" y="1973263"/>
          <p14:tracePt t="20237" x="3963988" y="1981200"/>
          <p14:tracePt t="20253" x="3863975" y="2017713"/>
          <p14:tracePt t="20268" x="3727450" y="2063750"/>
          <p14:tracePt t="20284" x="3598863" y="2100263"/>
          <p14:tracePt t="20300" x="3525838" y="2136775"/>
          <p14:tracePt t="20315" x="3489325" y="2155825"/>
          <p14:tracePt t="20331" x="3462338" y="2163763"/>
          <p14:tracePt t="20347" x="3452813" y="2173288"/>
          <p14:tracePt t="20377" x="3435350" y="2182813"/>
          <p14:tracePt t="20378" x="3416300" y="2192338"/>
          <p14:tracePt t="20393" x="3398838" y="2209800"/>
          <p14:tracePt t="20408" x="3343275" y="2236788"/>
          <p14:tracePt t="20424" x="3306763" y="2273300"/>
          <p14:tracePt t="20440" x="3260725" y="2319338"/>
          <p14:tracePt t="20455" x="3206750" y="2355850"/>
          <p14:tracePt t="20471" x="3170238" y="2392363"/>
          <p14:tracePt t="20487" x="3133725" y="2428875"/>
          <p14:tracePt t="20502" x="3087688" y="2474913"/>
          <p14:tracePt t="20518" x="3051175" y="2520950"/>
          <p14:tracePt t="20535" x="3014663" y="2574925"/>
          <p14:tracePt t="20549" x="3005138" y="2601913"/>
          <p14:tracePt t="20565" x="2987675" y="2647950"/>
          <p14:tracePt t="20581" x="2968625" y="2684463"/>
          <p14:tracePt t="20596" x="2959100" y="2720975"/>
          <p14:tracePt t="20612" x="2932113" y="2776538"/>
          <p14:tracePt t="20629" x="2932113" y="2820988"/>
          <p14:tracePt t="20643" x="2932113" y="2840038"/>
          <p14:tracePt t="20659" x="2932113" y="2886075"/>
          <p14:tracePt t="20675" x="2941638" y="2922588"/>
          <p14:tracePt t="20690" x="2959100" y="2976563"/>
          <p14:tracePt t="20706" x="2968625" y="3022600"/>
          <p14:tracePt t="20722" x="2995613" y="3078163"/>
          <p14:tracePt t="20737" x="3005138" y="3095625"/>
          <p14:tracePt t="20753" x="3024188" y="3132138"/>
          <p14:tracePt t="20769" x="3060700" y="3178175"/>
          <p14:tracePt t="20784" x="3078163" y="3205163"/>
          <p14:tracePt t="20800" x="3097213" y="3214688"/>
          <p14:tracePt t="20817" x="3114675" y="3241675"/>
          <p14:tracePt t="20831" x="3141663" y="3278188"/>
          <p14:tracePt t="20846" x="3178175" y="3297238"/>
          <p14:tracePt t="20862" x="3224213" y="3333750"/>
          <p14:tracePt t="20877" x="3243263" y="3360738"/>
          <p14:tracePt t="20894" x="3297238" y="3414713"/>
          <p14:tracePt t="20910" x="3333750" y="3451225"/>
          <p14:tracePt t="20925" x="3379788" y="3497263"/>
          <p14:tracePt t="20940" x="3416300" y="3516313"/>
          <p14:tracePt t="20957" x="3452813" y="3543300"/>
          <p14:tracePt t="20971" x="3471863" y="3552825"/>
          <p14:tracePt t="20987" x="3525838" y="3589338"/>
          <p14:tracePt t="21003" x="3562350" y="3616325"/>
          <p14:tracePt t="21018" x="3598863" y="3633788"/>
          <p14:tracePt t="21034" x="3644900" y="3652838"/>
          <p14:tracePt t="21050" x="3690938" y="3662363"/>
          <p14:tracePt t="21065" x="3727450" y="3662363"/>
          <p14:tracePt t="21081" x="3763963" y="3670300"/>
          <p14:tracePt t="21097" x="3790950" y="3670300"/>
          <p14:tracePt t="21111" x="3810000" y="3670300"/>
          <p14:tracePt t="21112" x="3827463" y="3670300"/>
          <p14:tracePt t="21131" x="3890963" y="3662363"/>
          <p14:tracePt t="21143" x="3946525" y="3662363"/>
          <p14:tracePt t="21159" x="4019550" y="3652838"/>
          <p14:tracePt t="21175" x="4092575" y="3652838"/>
          <p14:tracePt t="21191" x="4165600" y="3643313"/>
          <p14:tracePt t="21206" x="4248150" y="3643313"/>
          <p14:tracePt t="21221" x="4302125" y="3625850"/>
          <p14:tracePt t="21237" x="4367213" y="3616325"/>
          <p14:tracePt t="21252" x="4440238" y="3589338"/>
          <p14:tracePt t="21268" x="4484688" y="3579813"/>
          <p14:tracePt t="21284" x="4557713" y="3560763"/>
          <p14:tracePt t="21299" x="4613275" y="3543300"/>
          <p14:tracePt t="21315" x="4676775" y="3533775"/>
          <p14:tracePt t="21331" x="4713288" y="3516313"/>
          <p14:tracePt t="21346" x="4749800" y="3497263"/>
          <p14:tracePt t="21362" x="4786313" y="3470275"/>
          <p14:tracePt t="21378" x="4822825" y="3443288"/>
          <p14:tracePt t="21393" x="4868863" y="3406775"/>
          <p14:tracePt t="21409" x="4905375" y="3378200"/>
          <p14:tracePt t="21425" x="4941888" y="3341688"/>
          <p14:tracePt t="21440" x="4978400" y="3314700"/>
          <p14:tracePt t="21456" x="5014913" y="3268663"/>
          <p14:tracePt t="21472" x="5060950" y="3232150"/>
          <p14:tracePt t="21487" x="5097463" y="3195638"/>
          <p14:tracePt t="21503" x="5133975" y="3159125"/>
          <p14:tracePt t="21519" x="5197475" y="3114675"/>
          <p14:tracePt t="21534" x="5253038" y="3068638"/>
          <p14:tracePt t="21550" x="5289550" y="3022600"/>
          <p14:tracePt t="21566" x="5326063" y="2986088"/>
          <p14:tracePt t="21581" x="5362575" y="2949575"/>
          <p14:tracePt t="21597" x="5408613" y="2913063"/>
          <p14:tracePt t="21612" x="5426075" y="2867025"/>
          <p14:tracePt t="21627" x="5435600" y="2830513"/>
          <p14:tracePt t="21644" x="5435600" y="2813050"/>
          <p14:tracePt t="21659" x="5435600" y="2776538"/>
          <p14:tracePt t="21674" x="5435600" y="2740025"/>
          <p14:tracePt t="21691" x="5435600" y="2693988"/>
          <p14:tracePt t="21706" x="5389563" y="2630488"/>
          <p14:tracePt t="21721" x="5370513" y="2584450"/>
          <p14:tracePt t="21737" x="5343525" y="2547938"/>
          <p14:tracePt t="21753" x="5307013" y="2501900"/>
          <p14:tracePt t="21768" x="5260975" y="2465388"/>
          <p14:tracePt t="21784" x="5224463" y="2428875"/>
          <p14:tracePt t="21800" x="5197475" y="2392363"/>
          <p14:tracePt t="21815" x="5160963" y="2346325"/>
          <p14:tracePt t="21832" x="5114925" y="2309813"/>
          <p14:tracePt t="21848" x="5078413" y="2273300"/>
          <p14:tracePt t="21861" x="5033963" y="2228850"/>
          <p14:tracePt t="21878" x="4978400" y="2192338"/>
          <p14:tracePt t="21894" x="4914900" y="2146300"/>
          <p14:tracePt t="21910" x="4868863" y="2109788"/>
          <p14:tracePt t="21926" x="4822825" y="2073275"/>
          <p14:tracePt t="21941" x="4768850" y="2027238"/>
          <p14:tracePt t="21956" x="4703763" y="2000250"/>
          <p14:tracePt t="21972" x="4640263" y="1973263"/>
          <p14:tracePt t="21988" x="4576763" y="1944688"/>
          <p14:tracePt t="22003" x="4484688" y="1927225"/>
          <p14:tracePt t="22019" x="4403725" y="1908175"/>
          <p14:tracePt t="22034" x="4330700" y="1890713"/>
          <p14:tracePt t="22049" x="4275138" y="1871663"/>
          <p14:tracePt t="22066" x="4229100" y="1871663"/>
          <p14:tracePt t="22081" x="4175125" y="1862138"/>
          <p14:tracePt t="22097" x="4129088" y="1862138"/>
          <p14:tracePt t="22112" x="4083050" y="1862138"/>
          <p14:tracePt t="22128" x="4019550" y="1862138"/>
          <p14:tracePt t="22143" x="3983038" y="1881188"/>
          <p14:tracePt t="22159" x="3946525" y="1898650"/>
          <p14:tracePt t="22175" x="3910013" y="1908175"/>
          <p14:tracePt t="22190" x="3873500" y="1927225"/>
          <p14:tracePt t="22206" x="3846513" y="1944688"/>
          <p14:tracePt t="22222" x="3810000" y="1954213"/>
          <p14:tracePt t="22237" x="3773488" y="1973263"/>
          <p14:tracePt t="22253" x="3727450" y="2000250"/>
          <p14:tracePt t="22269" x="3671888" y="2036763"/>
          <p14:tracePt t="22284" x="3608388" y="2082800"/>
          <p14:tracePt t="22300" x="3552825" y="2109788"/>
          <p14:tracePt t="22316" x="3462338" y="2155825"/>
          <p14:tracePt t="22331" x="3389313" y="2192338"/>
          <p14:tracePt t="22347" x="3297238" y="2236788"/>
          <p14:tracePt t="22362" x="3252788" y="2282825"/>
          <p14:tracePt t="22377" x="3206750" y="2319338"/>
          <p14:tracePt t="22394" x="3170238" y="2355850"/>
          <p14:tracePt t="22409" x="3133725" y="2401888"/>
          <p14:tracePt t="22425" x="3097213" y="2438400"/>
          <p14:tracePt t="22441" x="3051175" y="2474913"/>
          <p14:tracePt t="22456" x="3014663" y="2511425"/>
          <p14:tracePt t="22471" x="2978150" y="2565400"/>
          <p14:tracePt t="22487" x="2932113" y="2611438"/>
          <p14:tracePt t="22503" x="2914650" y="2647950"/>
          <p14:tracePt t="22518" x="2895600" y="2693988"/>
          <p14:tracePt t="22534" x="2895600" y="2720975"/>
          <p14:tracePt t="22551" x="2886075" y="2747963"/>
          <p14:tracePt t="22565" x="2886075" y="2776538"/>
          <p14:tracePt t="22581" x="2886075" y="2813050"/>
          <p14:tracePt t="22598" x="2886075" y="2849563"/>
          <p14:tracePt t="22611" x="2895600" y="2886075"/>
          <p14:tracePt t="22627" x="2905125" y="2922588"/>
          <p14:tracePt t="22644" x="2932113" y="2959100"/>
          <p14:tracePt t="22659" x="2978150" y="2995613"/>
          <p14:tracePt t="22675" x="3014663" y="3032125"/>
          <p14:tracePt t="22691" x="3078163" y="3078163"/>
          <p14:tracePt t="22706" x="3151188" y="3132138"/>
          <p14:tracePt t="22722" x="3289300" y="3178175"/>
          <p14:tracePt t="22738" x="3398838" y="3224213"/>
          <p14:tracePt t="22753" x="3489325" y="3268663"/>
          <p14:tracePt t="22768" x="3562350" y="3314700"/>
          <p14:tracePt t="22784" x="3617913" y="3333750"/>
          <p14:tracePt t="22800" x="3644900" y="3341688"/>
          <p14:tracePt t="22816" x="3681413" y="3351213"/>
          <p14:tracePt t="22831" x="3717925" y="3351213"/>
          <p14:tracePt t="22846" x="3744913" y="3351213"/>
          <p14:tracePt t="22862" x="3781425" y="3351213"/>
          <p14:tracePt t="22878" x="3817938" y="3351213"/>
          <p14:tracePt t="22893" x="3873500" y="3351213"/>
          <p14:tracePt t="22909" x="3937000" y="3341688"/>
          <p14:tracePt t="22925" x="4019550" y="3333750"/>
          <p14:tracePt t="22940" x="4146550" y="3324225"/>
          <p14:tracePt t="22957" x="4302125" y="3324225"/>
          <p14:tracePt t="22972" x="4448175" y="3324225"/>
          <p14:tracePt t="22987" x="4521200" y="3324225"/>
          <p14:tracePt t="23003" x="4557713" y="3314700"/>
          <p14:tracePt t="23019" x="4586288" y="3314700"/>
          <p14:tracePt t="23034" x="4630738" y="3278188"/>
          <p14:tracePt t="23050" x="4667250" y="3251200"/>
          <p14:tracePt t="23066" x="4703763" y="3224213"/>
          <p14:tracePt t="23081" x="4740275" y="3195638"/>
          <p14:tracePt t="23097" x="4776788" y="3168650"/>
          <p14:tracePt t="23114" x="4841875" y="3132138"/>
          <p14:tracePt t="23127" x="4859338" y="3105150"/>
          <p14:tracePt t="23143" x="4895850" y="3068638"/>
          <p14:tracePt t="23159" x="4932363" y="3032125"/>
          <p14:tracePt t="23174" x="4978400" y="2976563"/>
          <p14:tracePt t="23191" x="5014913" y="2940050"/>
          <p14:tracePt t="23206" x="5051425" y="2903538"/>
          <p14:tracePt t="23221" x="5078413" y="2867025"/>
          <p14:tracePt t="23237" x="5097463" y="2830513"/>
          <p14:tracePt t="23253" x="5097463" y="2794000"/>
          <p14:tracePt t="23268" x="5114925" y="2757488"/>
          <p14:tracePt t="23284" x="5124450" y="2720975"/>
          <p14:tracePt t="23300" x="5151438" y="2684463"/>
          <p14:tracePt t="23347" x="5160963" y="2667000"/>
          <p14:tracePt t="23362" x="5170488" y="2657475"/>
          <p14:tracePt t="23377" x="5170488" y="2647950"/>
          <p14:tracePt t="23643" x="5170488" y="2638425"/>
          <p14:tracePt t="23659" x="5170488" y="2630488"/>
          <p14:tracePt t="24127" x="5160963" y="2638425"/>
          <p14:tracePt t="24143" x="5151438" y="2647950"/>
          <p14:tracePt t="24159" x="5124450" y="2674938"/>
          <p14:tracePt t="24175" x="5106988" y="2711450"/>
          <p14:tracePt t="24191" x="5078413" y="2747963"/>
          <p14:tracePt t="24205" x="5070475" y="2767013"/>
          <p14:tracePt t="24221" x="5060950" y="2784475"/>
          <p14:tracePt t="24237" x="5041900" y="2803525"/>
          <p14:tracePt t="24299" x="5041900" y="2813050"/>
          <p14:tracePt t="24331" x="5033963" y="2830513"/>
          <p14:tracePt t="24362" x="5024438" y="2840038"/>
          <p14:tracePt t="24378" x="5005388" y="2857500"/>
          <p14:tracePt t="24392" x="4997450" y="2867025"/>
          <p14:tracePt t="24409" x="4987925" y="2876550"/>
          <p14:tracePt t="24425" x="4987925" y="2886075"/>
          <p14:tracePt t="24440" x="4978400" y="2913063"/>
          <p14:tracePt t="24456" x="4941888" y="2949575"/>
          <p14:tracePt t="24471" x="4924425" y="2986088"/>
          <p14:tracePt t="24486" x="4914900" y="3013075"/>
          <p14:tracePt t="24502" x="4878388" y="3049588"/>
          <p14:tracePt t="24518" x="4851400" y="3086100"/>
          <p14:tracePt t="24533" x="4822825" y="3132138"/>
          <p14:tracePt t="24549" x="4795838" y="3168650"/>
          <p14:tracePt t="24565" x="4776788" y="3205163"/>
          <p14:tracePt t="24580" x="4768850" y="3241675"/>
          <p14:tracePt t="24596" x="4749800" y="3297238"/>
          <p14:tracePt t="24612" x="4732338" y="3397250"/>
          <p14:tracePt t="24627" x="4703763" y="3506788"/>
          <p14:tracePt t="24643" x="4667250" y="3643313"/>
          <p14:tracePt t="24660" x="4640263" y="3798888"/>
          <p14:tracePt t="24674" x="4613275" y="3954463"/>
          <p14:tracePt t="24690" x="4586288" y="4100513"/>
          <p14:tracePt t="24706" x="4557713" y="4256088"/>
          <p14:tracePt t="24721" x="4540250" y="4373563"/>
          <p14:tracePt t="24737" x="4530725" y="4446588"/>
          <p14:tracePt t="24753" x="4530725" y="4502150"/>
          <p14:tracePt t="24768" x="4521200" y="4538663"/>
          <p14:tracePt t="24784" x="4513263" y="4592638"/>
          <p14:tracePt t="24800" x="4484688" y="4638675"/>
          <p14:tracePt t="24815" x="4457700" y="4711700"/>
          <p14:tracePt t="24831" x="4411663" y="4803775"/>
          <p14:tracePt t="24847" x="4367213" y="4922838"/>
          <p14:tracePt t="24862" x="4311650" y="5068888"/>
          <p14:tracePt t="24878" x="4275138" y="5205413"/>
          <p14:tracePt t="24894" x="4238625" y="5314950"/>
          <p14:tracePt t="24910" x="4183063" y="5414963"/>
          <p14:tracePt t="24925" x="4165600" y="5461000"/>
          <p14:tracePt t="24942" x="4119563" y="5543550"/>
          <p14:tracePt t="24965" x="4056063" y="5680075"/>
          <p14:tracePt t="24972" x="4037013" y="5716588"/>
          <p14:tracePt t="24987" x="3992563" y="5770563"/>
          <p14:tracePt t="25003" x="3956050" y="5826125"/>
          <p14:tracePt t="25018" x="3910013" y="5872163"/>
          <p14:tracePt t="25034" x="3873500" y="5926138"/>
          <p14:tracePt t="25050" x="3827463" y="5991225"/>
          <p14:tracePt t="25065" x="3790950" y="6035675"/>
          <p14:tracePt t="25081" x="3763963" y="6072188"/>
          <p14:tracePt t="25096" x="3735388" y="6108700"/>
          <p14:tracePt t="25112" x="3717925" y="6154738"/>
          <p14:tracePt t="25128" x="3698875" y="6191250"/>
          <p14:tracePt t="25143" x="3681413" y="6200775"/>
          <p14:tracePt t="25159" x="3671888" y="6227763"/>
          <p14:tracePt t="25175" x="3644900" y="6254750"/>
          <p14:tracePt t="25190" x="3617913" y="6291263"/>
          <p14:tracePt t="25206" x="3598863" y="6327775"/>
          <p14:tracePt t="25222" x="3581400" y="6364288"/>
          <p14:tracePt t="25223" x="3571875" y="6392863"/>
          <p14:tracePt t="25236" x="3562350" y="6392863"/>
          <p14:tracePt t="25253" x="3552825" y="6410325"/>
          <p14:tracePt t="25346" x="3552825" y="6419850"/>
          <p14:tracePt t="25550" x="3508375" y="6502400"/>
          <p14:tracePt t="25565" x="3479800" y="6556375"/>
          <p14:tracePt t="25580" x="3443288" y="6684963"/>
          <p14:tracePt t="25596" x="3435350" y="6748463"/>
          <p14:tracePt t="25611" x="3435350" y="6765925"/>
          <p14:tracePt t="25627" x="3462338" y="6802438"/>
          <p14:tracePt t="25643" x="3498850" y="6821488"/>
          <p14:tracePt t="25658" x="3516313" y="6831013"/>
          <p14:tracePt t="25721" x="3516313" y="6838950"/>
          <p14:tracePt t="2880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1E79703-774B-4B5D-9A7E-0A7448AD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74" y="977222"/>
            <a:ext cx="8747847" cy="47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01DDE-2639-4E50-92EA-2FA9FB42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ео 3">
            <a:hlinkClick r:id="" action="ppaction://media"/>
            <a:extLst>
              <a:ext uri="{FF2B5EF4-FFF2-40B4-BE49-F238E27FC236}">
                <a16:creationId xmlns:a16="http://schemas.microsoft.com/office/drawing/2014/main" id="{9BD702A6-B72F-451F-B11E-4E3045F60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9922" y="4991792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29"/>
    </mc:Choice>
    <mc:Fallback xmlns="">
      <p:transition spd="slow" advTm="12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FB41178-2B40-4EB2-B6C5-309D04310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22941"/>
            <a:ext cx="7886700" cy="1006473"/>
          </a:xfrm>
        </p:spPr>
        <p:txBody>
          <a:bodyPr>
            <a:normAutofit fontScale="90000"/>
          </a:bodyPr>
          <a:lstStyle/>
          <a:p>
            <a:r>
              <a:rPr lang="ru-RU" sz="6000"/>
              <a:t>Конец</a:t>
            </a:r>
            <a:endParaRPr lang="ru-RU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C967D1-CABB-4824-935B-F0647CDC4287}"/>
              </a:ext>
            </a:extLst>
          </p:cNvPr>
          <p:cNvSpPr txBox="1"/>
          <p:nvPr/>
        </p:nvSpPr>
        <p:spPr>
          <a:xfrm>
            <a:off x="2360295" y="3257036"/>
            <a:ext cx="44234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100"/>
              <a:t>Пожалуйста, задавайте </a:t>
            </a:r>
            <a:br>
              <a:rPr lang="ru-RU" sz="2100"/>
            </a:br>
            <a:r>
              <a:rPr lang="ru-RU" sz="2100"/>
              <a:t>свои вопросы </a:t>
            </a:r>
            <a:r>
              <a:rPr lang="ru-RU" sz="2100">
                <a:hlinkClick r:id="rId2"/>
              </a:rPr>
              <a:t>тут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19722868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оля">
      <a:majorFont>
        <a:latin typeface="Fira Sans Light"/>
        <a:ea typeface=""/>
        <a:cs typeface=""/>
      </a:majorFont>
      <a:minorFont>
        <a:latin typeface="PT Astra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08435B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114000"/>
          </a:lnSpc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</Words>
  <Application>Microsoft Office PowerPoint</Application>
  <PresentationFormat>Экран (4:3)</PresentationFormat>
  <Paragraphs>28</Paragraphs>
  <Slides>8</Slides>
  <Notes>3</Notes>
  <HiddenSlides>1</HiddenSlides>
  <MMClips>6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Fira Sans Light</vt:lpstr>
      <vt:lpstr>PT Astra Sans</vt:lpstr>
      <vt:lpstr>Times New Roman</vt:lpstr>
      <vt:lpstr>Verdana</vt:lpstr>
      <vt:lpstr>Тема Office</vt:lpstr>
      <vt:lpstr>Презентация PowerPoint</vt:lpstr>
      <vt:lpstr> Биоинженерия и биоимаджинг </vt:lpstr>
      <vt:lpstr>Презентация PowerPoint</vt:lpstr>
      <vt:lpstr>О чем лекция</vt:lpstr>
      <vt:lpstr>Плазмиды для системы Bac-to-Bac®</vt:lpstr>
      <vt:lpstr>Презентация PowerPoint</vt:lpstr>
      <vt:lpstr>Презентация PowerPoint</vt:lpstr>
      <vt:lpstr>Конец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Nikolai Lomov</dc:creator>
  <cp:lastModifiedBy>International Biology Universiade MSU</cp:lastModifiedBy>
  <cp:revision>457</cp:revision>
  <dcterms:created xsi:type="dcterms:W3CDTF">2019-06-24T22:18:37Z</dcterms:created>
  <dcterms:modified xsi:type="dcterms:W3CDTF">2020-03-26T09:42:17Z</dcterms:modified>
</cp:coreProperties>
</file>